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753600" cy="7315200"/>
  <p:notesSz cx="6858000" cy="9144000"/>
  <p:embeddedFontLst>
    <p:embeddedFont>
      <p:font typeface="Anton" charset="1" panose="00000500000000000000"/>
      <p:regular r:id="rId19"/>
    </p:embeddedFont>
    <p:embeddedFont>
      <p:font typeface=" Avenir Next Arabic" charset="1" panose="020B0503020202020204"/>
      <p:regular r:id="rId20"/>
    </p:embeddedFont>
    <p:embeddedFont>
      <p:font typeface=" Avenir Next Arabic Bold" charset="1" panose="020B0803020202020204"/>
      <p:regular r:id="rId21"/>
    </p:embeddedFont>
    <p:embeddedFont>
      <p:font typeface="Calibri (MS) Bold" charset="1" panose="020F07020304040302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jpe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02751" y="-16848"/>
            <a:ext cx="10959101" cy="7315200"/>
          </a:xfrm>
          <a:custGeom>
            <a:avLst/>
            <a:gdLst/>
            <a:ahLst/>
            <a:cxnLst/>
            <a:rect r="r" b="b" t="t" l="l"/>
            <a:pathLst>
              <a:path h="7315200" w="10959101">
                <a:moveTo>
                  <a:pt x="0" y="0"/>
                </a:moveTo>
                <a:lnTo>
                  <a:pt x="10959102" y="0"/>
                </a:lnTo>
                <a:lnTo>
                  <a:pt x="10959102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2819328"/>
            <a:ext cx="9753600" cy="3810048"/>
            <a:chOff x="0" y="0"/>
            <a:chExt cx="13004800" cy="50800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004800" cy="5080127"/>
            </a:xfrm>
            <a:custGeom>
              <a:avLst/>
              <a:gdLst/>
              <a:ahLst/>
              <a:cxnLst/>
              <a:rect r="r" b="b" t="t" l="l"/>
              <a:pathLst>
                <a:path h="5080127" w="13004800">
                  <a:moveTo>
                    <a:pt x="0" y="0"/>
                  </a:moveTo>
                  <a:lnTo>
                    <a:pt x="13004800" y="0"/>
                  </a:lnTo>
                  <a:lnTo>
                    <a:pt x="13004800" y="5080127"/>
                  </a:lnTo>
                  <a:lnTo>
                    <a:pt x="0" y="5080127"/>
                  </a:lnTo>
                  <a:close/>
                </a:path>
              </a:pathLst>
            </a:custGeom>
            <a:solidFill>
              <a:srgbClr val="990000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731520" y="693420"/>
            <a:ext cx="8290560" cy="2233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7F7F7F"/>
                </a:solidFill>
                <a:latin typeface="Anton"/>
                <a:ea typeface="Anton"/>
                <a:cs typeface="Anton"/>
                <a:sym typeface="Anton"/>
              </a:rPr>
              <a:t>[</a:t>
            </a:r>
            <a:r>
              <a:rPr lang="en-US" sz="1900">
                <a:solidFill>
                  <a:srgbClr val="7F7F7F"/>
                </a:solidFill>
                <a:latin typeface="Anton"/>
                <a:ea typeface="Anton"/>
                <a:cs typeface="Anton"/>
                <a:sym typeface="Anton"/>
              </a:rPr>
              <a:t>LOGO DA EMISSORA]</a:t>
            </a:r>
          </a:p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7F7F7F"/>
                </a:solidFill>
                <a:latin typeface="Anton"/>
                <a:ea typeface="Anton"/>
                <a:cs typeface="Anton"/>
                <a:sym typeface="Anton"/>
              </a:rPr>
              <a:t>[NOME DA RÁDIO / TV]</a:t>
            </a:r>
          </a:p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7F7F7F"/>
                </a:solidFill>
                <a:latin typeface="Anton"/>
                <a:ea typeface="Anton"/>
                <a:cs typeface="Anton"/>
                <a:sym typeface="Anton"/>
              </a:rPr>
              <a:t>[FREQUÊNCIA / CANAL]</a:t>
            </a:r>
          </a:p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7F7F7F"/>
                </a:solidFill>
                <a:latin typeface="Anton"/>
                <a:ea typeface="Anton"/>
                <a:cs typeface="Anton"/>
                <a:sym typeface="Anton"/>
              </a:rPr>
              <a:t>[CIDADE / REGIÃO]</a:t>
            </a:r>
          </a:p>
          <a:p>
            <a:pPr algn="ctr">
              <a:lnSpc>
                <a:spcPts val="2280"/>
              </a:lnSpc>
            </a:pPr>
          </a:p>
          <a:p>
            <a:pPr algn="ct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Muito mais que rádio/TV: informação, companhia e presença multiplataforma todos os dias.</a:t>
            </a:r>
          </a:p>
          <a:p>
            <a:pPr algn="ctr">
              <a:lnSpc>
                <a:spcPts val="2999"/>
              </a:lnSpc>
            </a:pPr>
          </a:p>
        </p:txBody>
      </p:sp>
      <p:sp>
        <p:nvSpPr>
          <p:cNvPr name="Freeform 6" id="6" descr="http://blacknightevents.com/wp-content/uploads/2014/11/Great-Examples-of-Great-Sound-Design.jpg"/>
          <p:cNvSpPr/>
          <p:nvPr/>
        </p:nvSpPr>
        <p:spPr>
          <a:xfrm flipH="false" flipV="false" rot="0">
            <a:off x="0" y="2895744"/>
            <a:ext cx="9753600" cy="4419456"/>
          </a:xfrm>
          <a:custGeom>
            <a:avLst/>
            <a:gdLst/>
            <a:ahLst/>
            <a:cxnLst/>
            <a:rect r="r" b="b" t="t" l="l"/>
            <a:pathLst>
              <a:path h="4419456" w="9753600">
                <a:moveTo>
                  <a:pt x="0" y="0"/>
                </a:moveTo>
                <a:lnTo>
                  <a:pt x="9753600" y="0"/>
                </a:lnTo>
                <a:lnTo>
                  <a:pt x="9753600" y="4419456"/>
                </a:lnTo>
                <a:lnTo>
                  <a:pt x="0" y="4419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799" t="-10348" r="-18" b="-55173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02751" y="-16848"/>
            <a:ext cx="11080703" cy="7396369"/>
          </a:xfrm>
          <a:custGeom>
            <a:avLst/>
            <a:gdLst/>
            <a:ahLst/>
            <a:cxnLst/>
            <a:rect r="r" b="b" t="t" l="l"/>
            <a:pathLst>
              <a:path h="7396369" w="11080703">
                <a:moveTo>
                  <a:pt x="0" y="0"/>
                </a:moveTo>
                <a:lnTo>
                  <a:pt x="11080703" y="0"/>
                </a:lnTo>
                <a:lnTo>
                  <a:pt x="11080703" y="7396369"/>
                </a:lnTo>
                <a:lnTo>
                  <a:pt x="0" y="73963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31520" y="1498152"/>
            <a:ext cx="8290560" cy="2169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Além da tr</a:t>
            </a: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ansmissão tradicional, a [NOME DA EMISSORA] amplia seu alcance por meio das plataformas digitais, fortalecendo a presença das marcas anunciantes em diferentes ambientes.</a:t>
            </a:r>
          </a:p>
          <a:p>
            <a:pPr algn="just">
              <a:lnSpc>
                <a:spcPts val="2520"/>
              </a:lnSpc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Canais:</a:t>
            </a:r>
          </a:p>
          <a:p>
            <a:pPr algn="just" marL="302261" indent="-151130" lvl="1">
              <a:lnSpc>
                <a:spcPts val="252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Streaming</a:t>
            </a:r>
          </a:p>
          <a:p>
            <a:pPr algn="just" marL="302261" indent="-151130" lvl="1">
              <a:lnSpc>
                <a:spcPts val="252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Redes sociais</a:t>
            </a:r>
          </a:p>
          <a:p>
            <a:pPr algn="just" marL="302261" indent="-151130" lvl="1">
              <a:lnSpc>
                <a:spcPts val="252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Site</a:t>
            </a:r>
          </a:p>
          <a:p>
            <a:pPr algn="just" marL="302261" indent="-151130" lvl="1">
              <a:lnSpc>
                <a:spcPts val="2520"/>
              </a:lnSpc>
              <a:buFont typeface="Arial"/>
              <a:buChar char="•"/>
            </a:pPr>
            <a:r>
              <a:rPr lang="en-US" sz="1400" spc="-1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WhatsApp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0" y="1325952"/>
            <a:ext cx="5715072" cy="49152"/>
            <a:chOff x="0" y="0"/>
            <a:chExt cx="7620096" cy="655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620127" cy="65532"/>
            </a:xfrm>
            <a:custGeom>
              <a:avLst/>
              <a:gdLst/>
              <a:ahLst/>
              <a:cxnLst/>
              <a:rect r="r" b="b" t="t" l="l"/>
              <a:pathLst>
                <a:path h="65532" w="7620127">
                  <a:moveTo>
                    <a:pt x="0" y="0"/>
                  </a:moveTo>
                  <a:lnTo>
                    <a:pt x="7620127" y="0"/>
                  </a:lnTo>
                  <a:lnTo>
                    <a:pt x="7620127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9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731520" y="731520"/>
            <a:ext cx="7452949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-1">
                <a:solidFill>
                  <a:srgbClr val="7F7F7F"/>
                </a:solidFill>
                <a:latin typeface="Anton"/>
                <a:ea typeface="Anton"/>
                <a:cs typeface="Anton"/>
                <a:sym typeface="Anton"/>
              </a:rPr>
              <a:t>PRESENÇA DIGITAL | RÁDI</a:t>
            </a:r>
            <a:r>
              <a:rPr lang="en-US" sz="3413" spc="-1">
                <a:solidFill>
                  <a:srgbClr val="7F7F7F"/>
                </a:solidFill>
                <a:latin typeface="Anton"/>
                <a:ea typeface="Anton"/>
                <a:cs typeface="Anton"/>
                <a:sym typeface="Anton"/>
              </a:rPr>
              <a:t>O/TV MULTIMÍDIA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0" y="6781824"/>
            <a:ext cx="7467648" cy="49152"/>
            <a:chOff x="0" y="0"/>
            <a:chExt cx="9956864" cy="655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956927" cy="65532"/>
            </a:xfrm>
            <a:custGeom>
              <a:avLst/>
              <a:gdLst/>
              <a:ahLst/>
              <a:cxnLst/>
              <a:rect r="r" b="b" t="t" l="l"/>
              <a:pathLst>
                <a:path h="65532" w="9956927">
                  <a:moveTo>
                    <a:pt x="0" y="0"/>
                  </a:moveTo>
                  <a:lnTo>
                    <a:pt x="9956927" y="0"/>
                  </a:lnTo>
                  <a:lnTo>
                    <a:pt x="9956927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90000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7874162" y="6715912"/>
            <a:ext cx="1576416" cy="18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 spc="0">
                <a:solidFill>
                  <a:srgbClr val="99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LOGO DA RÁDIO</a:t>
            </a:r>
          </a:p>
        </p:txBody>
      </p:sp>
    </p:spTree>
  </p:cSld>
  <p:clrMapOvr>
    <a:masterClrMapping/>
  </p:clrMapOvr>
  <p:transition spd="fast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02751" y="-16848"/>
            <a:ext cx="11080703" cy="7396369"/>
          </a:xfrm>
          <a:custGeom>
            <a:avLst/>
            <a:gdLst/>
            <a:ahLst/>
            <a:cxnLst/>
            <a:rect r="r" b="b" t="t" l="l"/>
            <a:pathLst>
              <a:path h="7396369" w="11080703">
                <a:moveTo>
                  <a:pt x="0" y="0"/>
                </a:moveTo>
                <a:lnTo>
                  <a:pt x="11080703" y="0"/>
                </a:lnTo>
                <a:lnTo>
                  <a:pt x="11080703" y="7396369"/>
                </a:lnTo>
                <a:lnTo>
                  <a:pt x="0" y="73963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31520" y="1498152"/>
            <a:ext cx="8290560" cy="912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Desenvolvemos ações e</a:t>
            </a: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speciais que aproximam marcas e público de forma criativa, com projetos personalizados, promoções, eventos, coberturas externas e conteúdos patrocinados.</a:t>
            </a:r>
          </a:p>
          <a:p>
            <a:pPr algn="just">
              <a:lnSpc>
                <a:spcPts val="2520"/>
              </a:lnSpc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(I</a:t>
            </a: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nserir imagens e exemplos)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0" y="1325952"/>
            <a:ext cx="5715072" cy="49152"/>
            <a:chOff x="0" y="0"/>
            <a:chExt cx="7620096" cy="655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620127" cy="65532"/>
            </a:xfrm>
            <a:custGeom>
              <a:avLst/>
              <a:gdLst/>
              <a:ahLst/>
              <a:cxnLst/>
              <a:rect r="r" b="b" t="t" l="l"/>
              <a:pathLst>
                <a:path h="65532" w="7620127">
                  <a:moveTo>
                    <a:pt x="0" y="0"/>
                  </a:moveTo>
                  <a:lnTo>
                    <a:pt x="7620127" y="0"/>
                  </a:lnTo>
                  <a:lnTo>
                    <a:pt x="7620127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9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731520" y="731520"/>
            <a:ext cx="7452949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-1">
                <a:solidFill>
                  <a:srgbClr val="7F7F7F"/>
                </a:solidFill>
                <a:latin typeface="Anton"/>
                <a:ea typeface="Anton"/>
                <a:cs typeface="Anton"/>
                <a:sym typeface="Anton"/>
              </a:rPr>
              <a:t>AÇÕES ESPECIAIS E PR</a:t>
            </a:r>
            <a:r>
              <a:rPr lang="en-US" sz="3413" spc="-1">
                <a:solidFill>
                  <a:srgbClr val="7F7F7F"/>
                </a:solidFill>
                <a:latin typeface="Anton"/>
                <a:ea typeface="Anton"/>
                <a:cs typeface="Anton"/>
                <a:sym typeface="Anton"/>
              </a:rPr>
              <a:t>OJETOS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0" y="6781824"/>
            <a:ext cx="7467648" cy="49152"/>
            <a:chOff x="0" y="0"/>
            <a:chExt cx="9956864" cy="655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956927" cy="65532"/>
            </a:xfrm>
            <a:custGeom>
              <a:avLst/>
              <a:gdLst/>
              <a:ahLst/>
              <a:cxnLst/>
              <a:rect r="r" b="b" t="t" l="l"/>
              <a:pathLst>
                <a:path h="65532" w="9956927">
                  <a:moveTo>
                    <a:pt x="0" y="0"/>
                  </a:moveTo>
                  <a:lnTo>
                    <a:pt x="9956927" y="0"/>
                  </a:lnTo>
                  <a:lnTo>
                    <a:pt x="9956927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90000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7874162" y="6715912"/>
            <a:ext cx="1576416" cy="18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 spc="0">
                <a:solidFill>
                  <a:srgbClr val="99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LOGO DA RÁDIO</a:t>
            </a:r>
          </a:p>
        </p:txBody>
      </p:sp>
    </p:spTree>
  </p:cSld>
  <p:clrMapOvr>
    <a:masterClrMapping/>
  </p:clrMapOvr>
  <p:transition spd="fast">
    <p:fade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02751" y="-16848"/>
            <a:ext cx="11080703" cy="7396369"/>
          </a:xfrm>
          <a:custGeom>
            <a:avLst/>
            <a:gdLst/>
            <a:ahLst/>
            <a:cxnLst/>
            <a:rect r="r" b="b" t="t" l="l"/>
            <a:pathLst>
              <a:path h="7396369" w="11080703">
                <a:moveTo>
                  <a:pt x="0" y="0"/>
                </a:moveTo>
                <a:lnTo>
                  <a:pt x="11080703" y="0"/>
                </a:lnTo>
                <a:lnTo>
                  <a:pt x="11080703" y="7396369"/>
                </a:lnTo>
                <a:lnTo>
                  <a:pt x="0" y="73963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31520" y="1498152"/>
            <a:ext cx="8290560" cy="912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Ao longo de nossa traj</a:t>
            </a: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etória, realizamos ações que geraram resultados positivos para anunciantes locais e regionais, fortalecendo marcas e ampliando sua visibilidade junto ao público.</a:t>
            </a:r>
          </a:p>
          <a:p>
            <a:pPr algn="just">
              <a:lnSpc>
                <a:spcPts val="2520"/>
              </a:lnSpc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(I</a:t>
            </a: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nserir exemplos reais ou ilustrativos)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0" y="1325952"/>
            <a:ext cx="5715072" cy="49152"/>
            <a:chOff x="0" y="0"/>
            <a:chExt cx="7620096" cy="655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620127" cy="65532"/>
            </a:xfrm>
            <a:custGeom>
              <a:avLst/>
              <a:gdLst/>
              <a:ahLst/>
              <a:cxnLst/>
              <a:rect r="r" b="b" t="t" l="l"/>
              <a:pathLst>
                <a:path h="65532" w="7620127">
                  <a:moveTo>
                    <a:pt x="0" y="0"/>
                  </a:moveTo>
                  <a:lnTo>
                    <a:pt x="7620127" y="0"/>
                  </a:lnTo>
                  <a:lnTo>
                    <a:pt x="7620127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9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731520" y="731520"/>
            <a:ext cx="7452949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-1">
                <a:solidFill>
                  <a:srgbClr val="7F7F7F"/>
                </a:solidFill>
                <a:latin typeface="Anton"/>
                <a:ea typeface="Anton"/>
                <a:cs typeface="Anton"/>
                <a:sym typeface="Anton"/>
              </a:rPr>
              <a:t>CASES OU EXPERIÊNCIAS (OPCI</a:t>
            </a:r>
            <a:r>
              <a:rPr lang="en-US" sz="3413" spc="-1">
                <a:solidFill>
                  <a:srgbClr val="7F7F7F"/>
                </a:solidFill>
                <a:latin typeface="Anton"/>
                <a:ea typeface="Anton"/>
                <a:cs typeface="Anton"/>
                <a:sym typeface="Anton"/>
              </a:rPr>
              <a:t>ONAL)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0" y="6781824"/>
            <a:ext cx="7467648" cy="49152"/>
            <a:chOff x="0" y="0"/>
            <a:chExt cx="9956864" cy="655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956927" cy="65532"/>
            </a:xfrm>
            <a:custGeom>
              <a:avLst/>
              <a:gdLst/>
              <a:ahLst/>
              <a:cxnLst/>
              <a:rect r="r" b="b" t="t" l="l"/>
              <a:pathLst>
                <a:path h="65532" w="9956927">
                  <a:moveTo>
                    <a:pt x="0" y="0"/>
                  </a:moveTo>
                  <a:lnTo>
                    <a:pt x="9956927" y="0"/>
                  </a:lnTo>
                  <a:lnTo>
                    <a:pt x="9956927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90000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7874162" y="6715912"/>
            <a:ext cx="1576416" cy="18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 spc="0">
                <a:solidFill>
                  <a:srgbClr val="99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LOGO DA RÁDIO</a:t>
            </a:r>
          </a:p>
        </p:txBody>
      </p:sp>
    </p:spTree>
  </p:cSld>
  <p:clrMapOvr>
    <a:masterClrMapping/>
  </p:clrMapOvr>
  <p:transition spd="fast">
    <p:fade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02751" y="-16848"/>
            <a:ext cx="11080703" cy="7396369"/>
          </a:xfrm>
          <a:custGeom>
            <a:avLst/>
            <a:gdLst/>
            <a:ahLst/>
            <a:cxnLst/>
            <a:rect r="r" b="b" t="t" l="l"/>
            <a:pathLst>
              <a:path h="7396369" w="11080703">
                <a:moveTo>
                  <a:pt x="0" y="0"/>
                </a:moveTo>
                <a:lnTo>
                  <a:pt x="11080703" y="0"/>
                </a:lnTo>
                <a:lnTo>
                  <a:pt x="11080703" y="7396369"/>
                </a:lnTo>
                <a:lnTo>
                  <a:pt x="0" y="73963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31520" y="1399794"/>
            <a:ext cx="8290560" cy="2169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399" spc="-1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Entre em contato com nossa equipe comercial e descubra como a [NOME DA EMIS</a:t>
            </a:r>
            <a:r>
              <a:rPr lang="en-US" sz="1399" spc="-1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S</a:t>
            </a:r>
            <a:r>
              <a:rPr lang="en-US" sz="1399" spc="-1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ORA] pode ajudar sua marca a alcançar resultados reais.</a:t>
            </a:r>
          </a:p>
          <a:p>
            <a:pPr algn="l" marL="302259" indent="-151129" lvl="1">
              <a:lnSpc>
                <a:spcPts val="2519"/>
              </a:lnSpc>
              <a:buFont typeface="Arial"/>
              <a:buChar char="•"/>
            </a:pPr>
            <a:r>
              <a:rPr lang="en-US" sz="1399" spc="-1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Endereço</a:t>
            </a:r>
          </a:p>
          <a:p>
            <a:pPr algn="l" marL="302259" indent="-151129" lvl="1">
              <a:lnSpc>
                <a:spcPts val="2519"/>
              </a:lnSpc>
              <a:buFont typeface="Arial"/>
              <a:buChar char="•"/>
            </a:pPr>
            <a:r>
              <a:rPr lang="en-US" sz="1399" spc="-1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Telefone</a:t>
            </a:r>
          </a:p>
          <a:p>
            <a:pPr algn="l" marL="302259" indent="-151129" lvl="1">
              <a:lnSpc>
                <a:spcPts val="2519"/>
              </a:lnSpc>
              <a:buFont typeface="Arial"/>
              <a:buChar char="•"/>
            </a:pPr>
            <a:r>
              <a:rPr lang="en-US" sz="1399" spc="-1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E‑mail</a:t>
            </a:r>
          </a:p>
          <a:p>
            <a:pPr algn="l" marL="302259" indent="-151129" lvl="1">
              <a:lnSpc>
                <a:spcPts val="2519"/>
              </a:lnSpc>
              <a:buFont typeface="Arial"/>
              <a:buChar char="•"/>
            </a:pPr>
            <a:r>
              <a:rPr lang="en-US" sz="1399" spc="-1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Site</a:t>
            </a:r>
          </a:p>
          <a:p>
            <a:pPr algn="l" marL="302259" indent="-151129" lvl="1">
              <a:lnSpc>
                <a:spcPts val="2519"/>
              </a:lnSpc>
              <a:buFont typeface="Arial"/>
              <a:buChar char="•"/>
            </a:pPr>
            <a:r>
              <a:rPr lang="en-US" sz="1399" spc="-1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Redes sociais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747537" y="721995"/>
            <a:ext cx="2021856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3"/>
              </a:lnSpc>
            </a:pPr>
            <a:r>
              <a:rPr lang="en-US" sz="2719" spc="-1">
                <a:solidFill>
                  <a:srgbClr val="990000"/>
                </a:solidFill>
                <a:latin typeface="Anton"/>
                <a:ea typeface="Anton"/>
                <a:cs typeface="Anton"/>
                <a:sym typeface="Anton"/>
              </a:rPr>
              <a:t>LOGO DA RÁDIO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31520" y="5995035"/>
            <a:ext cx="8290560" cy="508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200" spc="-1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MOD</a:t>
            </a:r>
            <a:r>
              <a:rPr lang="en-US" sz="1200" spc="-1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ELO DESENVOLVIDO PELA AMIRT</a:t>
            </a:r>
          </a:p>
          <a:p>
            <a:pPr algn="r">
              <a:lnSpc>
                <a:spcPts val="2160"/>
              </a:lnSpc>
            </a:pPr>
            <a:r>
              <a:rPr lang="en-US" sz="1200" spc="-1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Fortalecendo o rádio e a TV como mídias atuais, relevantes e est</a:t>
            </a:r>
            <a:r>
              <a:rPr lang="en-US" sz="1200" spc="-1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ratégicas.</a:t>
            </a:r>
          </a:p>
        </p:txBody>
      </p:sp>
    </p:spTree>
  </p:cSld>
  <p:clrMapOvr>
    <a:masterClrMapping/>
  </p:clrMapOvr>
  <p:transition spd="fast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626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02751" y="-16848"/>
            <a:ext cx="11048882" cy="7375129"/>
          </a:xfrm>
          <a:custGeom>
            <a:avLst/>
            <a:gdLst/>
            <a:ahLst/>
            <a:cxnLst/>
            <a:rect r="r" b="b" t="t" l="l"/>
            <a:pathLst>
              <a:path h="7375129" w="11048882">
                <a:moveTo>
                  <a:pt x="0" y="0"/>
                </a:moveTo>
                <a:lnTo>
                  <a:pt x="11048882" y="0"/>
                </a:lnTo>
                <a:lnTo>
                  <a:pt x="11048882" y="7375129"/>
                </a:lnTo>
                <a:lnTo>
                  <a:pt x="0" y="73751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1325952"/>
            <a:ext cx="5715072" cy="49152"/>
            <a:chOff x="0" y="0"/>
            <a:chExt cx="7620096" cy="655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20127" cy="65532"/>
            </a:xfrm>
            <a:custGeom>
              <a:avLst/>
              <a:gdLst/>
              <a:ahLst/>
              <a:cxnLst/>
              <a:rect r="r" b="b" t="t" l="l"/>
              <a:pathLst>
                <a:path h="65532" w="7620127">
                  <a:moveTo>
                    <a:pt x="0" y="0"/>
                  </a:moveTo>
                  <a:lnTo>
                    <a:pt x="7620127" y="0"/>
                  </a:lnTo>
                  <a:lnTo>
                    <a:pt x="7620127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9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0" y="6781824"/>
            <a:ext cx="7467648" cy="49152"/>
            <a:chOff x="0" y="0"/>
            <a:chExt cx="9956864" cy="6553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956927" cy="65532"/>
            </a:xfrm>
            <a:custGeom>
              <a:avLst/>
              <a:gdLst/>
              <a:ahLst/>
              <a:cxnLst/>
              <a:rect r="r" b="b" t="t" l="l"/>
              <a:pathLst>
                <a:path h="65532" w="9956927">
                  <a:moveTo>
                    <a:pt x="0" y="0"/>
                  </a:moveTo>
                  <a:lnTo>
                    <a:pt x="9956927" y="0"/>
                  </a:lnTo>
                  <a:lnTo>
                    <a:pt x="9956927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90000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731520" y="1605730"/>
            <a:ext cx="8290560" cy="2169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Fundada em [ANO], a [NOME DA EMISSORA] é um dos principais veículos de comunicação de [CIDADE/REGIÃO]. Com uma programação voltada para [informação / entretenimento / música / prestação de serviço], a emissora construiu ao longo dos anos uma relação de confiança e proximidade com o público local...</a:t>
            </a:r>
          </a:p>
          <a:p>
            <a:pPr algn="just">
              <a:lnSpc>
                <a:spcPts val="2520"/>
              </a:lnSpc>
            </a:pPr>
            <a:r>
              <a:rPr lang="en-US" sz="1400" spc="-1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Nossa atuação é marcada pelo compromisso com a informação responsável, o conteúdo regionalizado e a valorização da comunidade onde estamos inseridos...</a:t>
            </a:r>
          </a:p>
          <a:p>
            <a:pPr algn="just">
              <a:lnSpc>
                <a:spcPts val="252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731520" y="731520"/>
            <a:ext cx="3215328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-1">
                <a:solidFill>
                  <a:srgbClr val="7F7F7F"/>
                </a:solidFill>
                <a:latin typeface="Anton"/>
                <a:ea typeface="Anton"/>
                <a:cs typeface="Anton"/>
                <a:sym typeface="Anton"/>
              </a:rPr>
              <a:t>QUEM SOMOS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874162" y="6715912"/>
            <a:ext cx="1576416" cy="18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 spc="0">
                <a:solidFill>
                  <a:srgbClr val="99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LOGO DA RÁDIO</a:t>
            </a:r>
          </a:p>
        </p:txBody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626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02751" y="-16848"/>
            <a:ext cx="11048882" cy="7375129"/>
          </a:xfrm>
          <a:custGeom>
            <a:avLst/>
            <a:gdLst/>
            <a:ahLst/>
            <a:cxnLst/>
            <a:rect r="r" b="b" t="t" l="l"/>
            <a:pathLst>
              <a:path h="7375129" w="11048882">
                <a:moveTo>
                  <a:pt x="0" y="0"/>
                </a:moveTo>
                <a:lnTo>
                  <a:pt x="11048882" y="0"/>
                </a:lnTo>
                <a:lnTo>
                  <a:pt x="11048882" y="7375129"/>
                </a:lnTo>
                <a:lnTo>
                  <a:pt x="0" y="73751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1325952"/>
            <a:ext cx="5715072" cy="49152"/>
            <a:chOff x="0" y="0"/>
            <a:chExt cx="7620096" cy="655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20127" cy="65532"/>
            </a:xfrm>
            <a:custGeom>
              <a:avLst/>
              <a:gdLst/>
              <a:ahLst/>
              <a:cxnLst/>
              <a:rect r="r" b="b" t="t" l="l"/>
              <a:pathLst>
                <a:path h="65532" w="7620127">
                  <a:moveTo>
                    <a:pt x="0" y="0"/>
                  </a:moveTo>
                  <a:lnTo>
                    <a:pt x="7620127" y="0"/>
                  </a:lnTo>
                  <a:lnTo>
                    <a:pt x="7620127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9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0" y="6781824"/>
            <a:ext cx="7467648" cy="49152"/>
            <a:chOff x="0" y="0"/>
            <a:chExt cx="9956864" cy="6553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956927" cy="65532"/>
            </a:xfrm>
            <a:custGeom>
              <a:avLst/>
              <a:gdLst/>
              <a:ahLst/>
              <a:cxnLst/>
              <a:rect r="r" b="b" t="t" l="l"/>
              <a:pathLst>
                <a:path h="65532" w="9956927">
                  <a:moveTo>
                    <a:pt x="0" y="0"/>
                  </a:moveTo>
                  <a:lnTo>
                    <a:pt x="9956927" y="0"/>
                  </a:lnTo>
                  <a:lnTo>
                    <a:pt x="9956927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90000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731520" y="1605730"/>
            <a:ext cx="8290560" cy="1855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Somos </a:t>
            </a: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uma emissora local com forte presença regional, que entende o rádio/TV como uma mídia viva, atual e conectada com as novas plataformas. Nosso conteúdo informa, entretém e presta serviço, acompanhando o público em diferentes momentos do dia...</a:t>
            </a:r>
          </a:p>
          <a:p>
            <a:pPr algn="just">
              <a:lnSpc>
                <a:spcPts val="2520"/>
              </a:lnSpc>
            </a:pPr>
          </a:p>
          <a:p>
            <a:pPr algn="just">
              <a:lnSpc>
                <a:spcPts val="2520"/>
              </a:lnSpc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Fra</a:t>
            </a: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se‑chave sugerida:</a:t>
            </a:r>
          </a:p>
          <a:p>
            <a:pPr algn="just">
              <a:lnSpc>
                <a:spcPts val="2520"/>
              </a:lnSpc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Uma mídia de proximidade, credibilidade e alta frequência de contato.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31520" y="731520"/>
            <a:ext cx="3215328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-1">
                <a:solidFill>
                  <a:srgbClr val="7F7F7F"/>
                </a:solidFill>
                <a:latin typeface="Anton"/>
                <a:ea typeface="Anton"/>
                <a:cs typeface="Anton"/>
                <a:sym typeface="Anton"/>
              </a:rPr>
              <a:t>POSICIONAMENTO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874162" y="6715912"/>
            <a:ext cx="1576416" cy="18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 spc="0">
                <a:solidFill>
                  <a:srgbClr val="99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LOGO DA RÁDIO</a:t>
            </a:r>
          </a:p>
        </p:txBody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02751" y="-16848"/>
            <a:ext cx="11068293" cy="7388086"/>
          </a:xfrm>
          <a:custGeom>
            <a:avLst/>
            <a:gdLst/>
            <a:ahLst/>
            <a:cxnLst/>
            <a:rect r="r" b="b" t="t" l="l"/>
            <a:pathLst>
              <a:path h="7388086" w="11068293">
                <a:moveTo>
                  <a:pt x="0" y="0"/>
                </a:moveTo>
                <a:lnTo>
                  <a:pt x="11068294" y="0"/>
                </a:lnTo>
                <a:lnTo>
                  <a:pt x="11068294" y="7388086"/>
                </a:lnTo>
                <a:lnTo>
                  <a:pt x="0" y="73880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31520" y="1498152"/>
            <a:ext cx="8290560" cy="2484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A [NOME </a:t>
            </a: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DA EMISSORA] se comunica diariamente com um público fiel, formado majoritariamente por [perfil predominante]. Nossa audiência acompanha a programação de forma habitual, criando uma relação contínua com os comunicadores e com as marcas presentes na emissora...</a:t>
            </a:r>
          </a:p>
          <a:p>
            <a:pPr algn="just">
              <a:lnSpc>
                <a:spcPts val="2520"/>
              </a:lnSpc>
            </a:pPr>
          </a:p>
          <a:p>
            <a:pPr algn="just">
              <a:lnSpc>
                <a:spcPts val="2520"/>
              </a:lnSpc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Inserir dados: s</a:t>
            </a: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exo, faixa etária, classe social e alcance (se houver).</a:t>
            </a:r>
          </a:p>
          <a:p>
            <a:pPr algn="just">
              <a:lnSpc>
                <a:spcPts val="2520"/>
              </a:lnSpc>
            </a:pPr>
          </a:p>
          <a:p>
            <a:pPr algn="just">
              <a:lnSpc>
                <a:spcPts val="2520"/>
              </a:lnSpc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Fonte: [Kantar Ibope / Tudoradio / Pesquisa local / Dados digitais]</a:t>
            </a:r>
          </a:p>
          <a:p>
            <a:pPr algn="just">
              <a:lnSpc>
                <a:spcPts val="2520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0" y="1325952"/>
            <a:ext cx="5715072" cy="49152"/>
            <a:chOff x="0" y="0"/>
            <a:chExt cx="7620096" cy="655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620127" cy="65532"/>
            </a:xfrm>
            <a:custGeom>
              <a:avLst/>
              <a:gdLst/>
              <a:ahLst/>
              <a:cxnLst/>
              <a:rect r="r" b="b" t="t" l="l"/>
              <a:pathLst>
                <a:path h="65532" w="7620127">
                  <a:moveTo>
                    <a:pt x="0" y="0"/>
                  </a:moveTo>
                  <a:lnTo>
                    <a:pt x="7620127" y="0"/>
                  </a:lnTo>
                  <a:lnTo>
                    <a:pt x="7620127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9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731520" y="731520"/>
            <a:ext cx="3002304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-1">
                <a:solidFill>
                  <a:srgbClr val="7F7F7F"/>
                </a:solidFill>
                <a:latin typeface="Anton"/>
                <a:ea typeface="Anton"/>
                <a:cs typeface="Anton"/>
                <a:sym typeface="Anton"/>
              </a:rPr>
              <a:t>NOSSA AUDIÊNCIA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0" y="6781824"/>
            <a:ext cx="7467648" cy="49152"/>
            <a:chOff x="0" y="0"/>
            <a:chExt cx="9956864" cy="655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956927" cy="65532"/>
            </a:xfrm>
            <a:custGeom>
              <a:avLst/>
              <a:gdLst/>
              <a:ahLst/>
              <a:cxnLst/>
              <a:rect r="r" b="b" t="t" l="l"/>
              <a:pathLst>
                <a:path h="65532" w="9956927">
                  <a:moveTo>
                    <a:pt x="0" y="0"/>
                  </a:moveTo>
                  <a:lnTo>
                    <a:pt x="9956927" y="0"/>
                  </a:lnTo>
                  <a:lnTo>
                    <a:pt x="9956927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90000"/>
            </a:solidFill>
          </p:spPr>
        </p:sp>
      </p:grpSp>
      <p:sp>
        <p:nvSpPr>
          <p:cNvPr name="Freeform 9" id="9" descr="icone mulher.png"/>
          <p:cNvSpPr/>
          <p:nvPr/>
        </p:nvSpPr>
        <p:spPr>
          <a:xfrm flipH="false" flipV="false" rot="0">
            <a:off x="828028" y="4058472"/>
            <a:ext cx="1215476" cy="1215731"/>
          </a:xfrm>
          <a:custGeom>
            <a:avLst/>
            <a:gdLst/>
            <a:ahLst/>
            <a:cxnLst/>
            <a:rect r="r" b="b" t="t" l="l"/>
            <a:pathLst>
              <a:path h="1215731" w="1215476">
                <a:moveTo>
                  <a:pt x="0" y="0"/>
                </a:moveTo>
                <a:lnTo>
                  <a:pt x="1215476" y="0"/>
                </a:lnTo>
                <a:lnTo>
                  <a:pt x="1215476" y="1215731"/>
                </a:lnTo>
                <a:lnTo>
                  <a:pt x="0" y="12157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" t="0" r="-10" b="0"/>
            </a:stretch>
          </a:blipFill>
        </p:spPr>
      </p:sp>
      <p:sp>
        <p:nvSpPr>
          <p:cNvPr name="Freeform 10" id="10" descr="icone homem.png"/>
          <p:cNvSpPr/>
          <p:nvPr/>
        </p:nvSpPr>
        <p:spPr>
          <a:xfrm flipH="false" flipV="false" rot="0">
            <a:off x="2979077" y="3885648"/>
            <a:ext cx="1509494" cy="1347840"/>
          </a:xfrm>
          <a:custGeom>
            <a:avLst/>
            <a:gdLst/>
            <a:ahLst/>
            <a:cxnLst/>
            <a:rect r="r" b="b" t="t" l="l"/>
            <a:pathLst>
              <a:path h="1347840" w="1509494">
                <a:moveTo>
                  <a:pt x="0" y="0"/>
                </a:moveTo>
                <a:lnTo>
                  <a:pt x="1509494" y="0"/>
                </a:lnTo>
                <a:lnTo>
                  <a:pt x="1509494" y="1347840"/>
                </a:lnTo>
                <a:lnTo>
                  <a:pt x="0" y="13478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7" b="-32039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04304" y="5233488"/>
            <a:ext cx="1039200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b="true" sz="3840" spc="-1">
                <a:solidFill>
                  <a:srgbClr val="990000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0%</a:t>
            </a:r>
            <a:r>
              <a:rPr lang="en-US" b="true" sz="3840" spc="-1">
                <a:solidFill>
                  <a:srgbClr val="7F7F7F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</a:p>
          <a:p>
            <a:pPr algn="ctr">
              <a:lnSpc>
                <a:spcPts val="1535"/>
              </a:lnSpc>
            </a:pPr>
            <a:r>
              <a:rPr lang="en-US" b="true" sz="1279" spc="-1">
                <a:solidFill>
                  <a:srgbClr val="262626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MULHERES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66672" y="5233488"/>
            <a:ext cx="1039200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b="true" sz="3840" spc="-1">
                <a:solidFill>
                  <a:srgbClr val="990000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0%</a:t>
            </a:r>
            <a:r>
              <a:rPr lang="en-US" b="true" sz="3840" spc="-1">
                <a:solidFill>
                  <a:srgbClr val="7F7F7F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</a:p>
          <a:p>
            <a:pPr algn="ctr">
              <a:lnSpc>
                <a:spcPts val="1535"/>
              </a:lnSpc>
            </a:pPr>
            <a:r>
              <a:rPr lang="en-US" b="true" sz="1279" spc="-1">
                <a:solidFill>
                  <a:srgbClr val="262626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HOMENS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710096" y="3552990"/>
            <a:ext cx="1039200" cy="1767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24"/>
              </a:lnSpc>
            </a:pPr>
            <a:r>
              <a:rPr lang="en-US" b="true" sz="7680" spc="-1">
                <a:solidFill>
                  <a:srgbClr val="26262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$$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805072" y="5233488"/>
            <a:ext cx="1039200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b="true" sz="3840" spc="-1">
                <a:solidFill>
                  <a:srgbClr val="990000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0%</a:t>
            </a:r>
            <a:r>
              <a:rPr lang="en-US" b="true" sz="3840" spc="-1">
                <a:solidFill>
                  <a:srgbClr val="7F7F7F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</a:p>
          <a:p>
            <a:pPr algn="ctr">
              <a:lnSpc>
                <a:spcPts val="1535"/>
              </a:lnSpc>
            </a:pPr>
            <a:r>
              <a:rPr lang="en-US" b="true" sz="1279" spc="-1">
                <a:solidFill>
                  <a:srgbClr val="262626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15-45 anos</a:t>
            </a:r>
          </a:p>
        </p:txBody>
      </p:sp>
      <p:sp>
        <p:nvSpPr>
          <p:cNvPr name="Freeform 15" id="15" descr="age icon.png"/>
          <p:cNvSpPr/>
          <p:nvPr/>
        </p:nvSpPr>
        <p:spPr>
          <a:xfrm flipH="false" flipV="false" rot="0">
            <a:off x="5805072" y="4153065"/>
            <a:ext cx="951450" cy="1080423"/>
          </a:xfrm>
          <a:custGeom>
            <a:avLst/>
            <a:gdLst/>
            <a:ahLst/>
            <a:cxnLst/>
            <a:rect r="r" b="b" t="t" l="l"/>
            <a:pathLst>
              <a:path h="1080423" w="951450">
                <a:moveTo>
                  <a:pt x="0" y="0"/>
                </a:moveTo>
                <a:lnTo>
                  <a:pt x="951450" y="0"/>
                </a:lnTo>
                <a:lnTo>
                  <a:pt x="951450" y="1080423"/>
                </a:lnTo>
                <a:lnTo>
                  <a:pt x="0" y="10804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4" t="0" r="-54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710096" y="5233488"/>
            <a:ext cx="1039200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b="true" sz="3840" spc="-1">
                <a:solidFill>
                  <a:srgbClr val="990000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0%</a:t>
            </a:r>
            <a:r>
              <a:rPr lang="en-US" b="true" sz="3840" spc="-1">
                <a:solidFill>
                  <a:srgbClr val="7F7F7F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</a:p>
          <a:p>
            <a:pPr algn="ctr">
              <a:lnSpc>
                <a:spcPts val="1535"/>
              </a:lnSpc>
            </a:pPr>
            <a:r>
              <a:rPr lang="en-US" b="true" sz="1279" spc="-1">
                <a:solidFill>
                  <a:srgbClr val="262626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CLASSE A-B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874162" y="6715912"/>
            <a:ext cx="1576416" cy="18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 spc="0">
                <a:solidFill>
                  <a:srgbClr val="99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LOGO DA RÁDIO</a:t>
            </a:r>
          </a:p>
        </p:txBody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626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02751" y="-16848"/>
            <a:ext cx="11048882" cy="7375129"/>
          </a:xfrm>
          <a:custGeom>
            <a:avLst/>
            <a:gdLst/>
            <a:ahLst/>
            <a:cxnLst/>
            <a:rect r="r" b="b" t="t" l="l"/>
            <a:pathLst>
              <a:path h="7375129" w="11048882">
                <a:moveTo>
                  <a:pt x="0" y="0"/>
                </a:moveTo>
                <a:lnTo>
                  <a:pt x="11048882" y="0"/>
                </a:lnTo>
                <a:lnTo>
                  <a:pt x="11048882" y="7375129"/>
                </a:lnTo>
                <a:lnTo>
                  <a:pt x="0" y="73751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1325952"/>
            <a:ext cx="5715072" cy="49152"/>
            <a:chOff x="0" y="0"/>
            <a:chExt cx="7620096" cy="655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20127" cy="65532"/>
            </a:xfrm>
            <a:custGeom>
              <a:avLst/>
              <a:gdLst/>
              <a:ahLst/>
              <a:cxnLst/>
              <a:rect r="r" b="b" t="t" l="l"/>
              <a:pathLst>
                <a:path h="65532" w="7620127">
                  <a:moveTo>
                    <a:pt x="0" y="0"/>
                  </a:moveTo>
                  <a:lnTo>
                    <a:pt x="7620127" y="0"/>
                  </a:lnTo>
                  <a:lnTo>
                    <a:pt x="7620127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9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0" y="6781824"/>
            <a:ext cx="7467648" cy="49152"/>
            <a:chOff x="0" y="0"/>
            <a:chExt cx="9956864" cy="6553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956927" cy="65532"/>
            </a:xfrm>
            <a:custGeom>
              <a:avLst/>
              <a:gdLst/>
              <a:ahLst/>
              <a:cxnLst/>
              <a:rect r="r" b="b" t="t" l="l"/>
              <a:pathLst>
                <a:path h="65532" w="9956927">
                  <a:moveTo>
                    <a:pt x="0" y="0"/>
                  </a:moveTo>
                  <a:lnTo>
                    <a:pt x="9956927" y="0"/>
                  </a:lnTo>
                  <a:lnTo>
                    <a:pt x="9956927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90000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731520" y="1605730"/>
            <a:ext cx="8290560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O público d</a:t>
            </a: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a [NOME DA EMISSORA] consome conteúdo principalmente em momentos de rotina diária, como deslocamento, trabalho e atividades em casa. O rádio/TV está presente como companhia, fonte de informação e entretenimento confiável.</a:t>
            </a:r>
          </a:p>
          <a:p>
            <a:pPr algn="just">
              <a:lnSpc>
                <a:spcPts val="2520"/>
              </a:lnSpc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Es</a:t>
            </a: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sa presença constante garante alta frequência de exposição das mensagens veiculadas...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31520" y="731520"/>
            <a:ext cx="4613838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-1">
                <a:solidFill>
                  <a:srgbClr val="7F7F7F"/>
                </a:solidFill>
                <a:latin typeface="Anton"/>
                <a:ea typeface="Anton"/>
                <a:cs typeface="Anton"/>
                <a:sym typeface="Anton"/>
              </a:rPr>
              <a:t>HÁBITOS DO NOSSO PÚBLICO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874162" y="6715912"/>
            <a:ext cx="1576416" cy="18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 spc="0">
                <a:solidFill>
                  <a:srgbClr val="99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LOGO DA RÁDIO</a:t>
            </a:r>
          </a:p>
        </p:txBody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626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02751" y="-16848"/>
            <a:ext cx="11070768" cy="7389737"/>
          </a:xfrm>
          <a:custGeom>
            <a:avLst/>
            <a:gdLst/>
            <a:ahLst/>
            <a:cxnLst/>
            <a:rect r="r" b="b" t="t" l="l"/>
            <a:pathLst>
              <a:path h="7389737" w="11070768">
                <a:moveTo>
                  <a:pt x="0" y="0"/>
                </a:moveTo>
                <a:lnTo>
                  <a:pt x="11070768" y="0"/>
                </a:lnTo>
                <a:lnTo>
                  <a:pt x="11070768" y="7389737"/>
                </a:lnTo>
                <a:lnTo>
                  <a:pt x="0" y="73897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31520" y="1498152"/>
            <a:ext cx="8290560" cy="2169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No</a:t>
            </a: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ssa programação é pensada para atender diferentes perfis de público ao longo do dia, equilibrando música, informação, entretenimento e prestação de serviço.</a:t>
            </a:r>
          </a:p>
          <a:p>
            <a:pPr algn="just">
              <a:lnSpc>
                <a:spcPts val="2520"/>
              </a:lnSpc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Destaques:</a:t>
            </a:r>
          </a:p>
          <a:p>
            <a:pPr algn="just" marL="302261" indent="-151130" lvl="1">
              <a:lnSpc>
                <a:spcPts val="252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Programas âncora</a:t>
            </a:r>
          </a:p>
          <a:p>
            <a:pPr algn="just" marL="302261" indent="-151130" lvl="1">
              <a:lnSpc>
                <a:spcPts val="252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Horários estratégicos</a:t>
            </a:r>
          </a:p>
          <a:p>
            <a:pPr algn="just" marL="302261" indent="-151130" lvl="1">
              <a:lnSpc>
                <a:spcPts val="252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Conteúdos de maior engajamento</a:t>
            </a:r>
          </a:p>
          <a:p>
            <a:pPr algn="just">
              <a:lnSpc>
                <a:spcPts val="2520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0" y="1325952"/>
            <a:ext cx="5715072" cy="49152"/>
            <a:chOff x="0" y="0"/>
            <a:chExt cx="7620096" cy="655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620127" cy="65532"/>
            </a:xfrm>
            <a:custGeom>
              <a:avLst/>
              <a:gdLst/>
              <a:ahLst/>
              <a:cxnLst/>
              <a:rect r="r" b="b" t="t" l="l"/>
              <a:pathLst>
                <a:path h="65532" w="7620127">
                  <a:moveTo>
                    <a:pt x="0" y="0"/>
                  </a:moveTo>
                  <a:lnTo>
                    <a:pt x="7620127" y="0"/>
                  </a:lnTo>
                  <a:lnTo>
                    <a:pt x="7620127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9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731520" y="731520"/>
            <a:ext cx="2898144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-1">
                <a:solidFill>
                  <a:srgbClr val="7F7F7F"/>
                </a:solidFill>
                <a:latin typeface="Anton"/>
                <a:ea typeface="Anton"/>
                <a:cs typeface="Anton"/>
                <a:sym typeface="Anton"/>
              </a:rPr>
              <a:t>PROGRAMAÇÃO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0" y="6781824"/>
            <a:ext cx="7467648" cy="49152"/>
            <a:chOff x="0" y="0"/>
            <a:chExt cx="9956864" cy="655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956927" cy="65532"/>
            </a:xfrm>
            <a:custGeom>
              <a:avLst/>
              <a:gdLst/>
              <a:ahLst/>
              <a:cxnLst/>
              <a:rect r="r" b="b" t="t" l="l"/>
              <a:pathLst>
                <a:path h="65532" w="9956927">
                  <a:moveTo>
                    <a:pt x="0" y="0"/>
                  </a:moveTo>
                  <a:lnTo>
                    <a:pt x="9956927" y="0"/>
                  </a:lnTo>
                  <a:lnTo>
                    <a:pt x="9956927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90000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310120" y="5091840"/>
            <a:ext cx="1189809" cy="70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5"/>
              </a:lnSpc>
            </a:pPr>
            <a:r>
              <a:rPr lang="en-US" b="true" sz="3413" spc="-1">
                <a:solidFill>
                  <a:srgbClr val="990000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3h</a:t>
            </a:r>
          </a:p>
          <a:p>
            <a:pPr algn="ctr">
              <a:lnSpc>
                <a:spcPts val="1535"/>
              </a:lnSpc>
            </a:pPr>
            <a:r>
              <a:rPr lang="en-US" b="true" sz="1279" spc="-1">
                <a:solidFill>
                  <a:srgbClr val="262626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NOTÍCIAS/DIA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68031" y="5091840"/>
            <a:ext cx="1114504" cy="70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5"/>
              </a:lnSpc>
            </a:pPr>
            <a:r>
              <a:rPr lang="en-US" b="true" sz="3413" spc="-1">
                <a:solidFill>
                  <a:srgbClr val="990000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2h</a:t>
            </a:r>
          </a:p>
          <a:p>
            <a:pPr algn="ctr">
              <a:lnSpc>
                <a:spcPts val="1535"/>
              </a:lnSpc>
            </a:pPr>
            <a:r>
              <a:rPr lang="en-US" b="true" sz="1279" spc="-1">
                <a:solidFill>
                  <a:srgbClr val="262626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VARIEDADES</a:t>
            </a:r>
          </a:p>
        </p:txBody>
      </p:sp>
      <p:sp>
        <p:nvSpPr>
          <p:cNvPr name="Freeform 11" id="11" descr="music icon.jpg"/>
          <p:cNvSpPr/>
          <p:nvPr/>
        </p:nvSpPr>
        <p:spPr>
          <a:xfrm flipH="false" flipV="false" rot="0">
            <a:off x="4211072" y="3978180"/>
            <a:ext cx="1112484" cy="1113660"/>
          </a:xfrm>
          <a:custGeom>
            <a:avLst/>
            <a:gdLst/>
            <a:ahLst/>
            <a:cxnLst/>
            <a:rect r="r" b="b" t="t" l="l"/>
            <a:pathLst>
              <a:path h="1113660" w="1112484">
                <a:moveTo>
                  <a:pt x="0" y="0"/>
                </a:moveTo>
                <a:lnTo>
                  <a:pt x="1112484" y="0"/>
                </a:lnTo>
                <a:lnTo>
                  <a:pt x="1112484" y="1113660"/>
                </a:lnTo>
                <a:lnTo>
                  <a:pt x="0" y="1113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" t="0" r="-52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195272" y="5091840"/>
            <a:ext cx="1363056" cy="70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5"/>
              </a:lnSpc>
            </a:pPr>
            <a:r>
              <a:rPr lang="en-US" b="true" sz="3413" spc="-1">
                <a:solidFill>
                  <a:srgbClr val="990000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100%</a:t>
            </a:r>
            <a:r>
              <a:rPr lang="en-US" b="true" sz="3413" spc="-1">
                <a:solidFill>
                  <a:srgbClr val="1F497D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</a:p>
          <a:p>
            <a:pPr algn="ctr">
              <a:lnSpc>
                <a:spcPts val="1535"/>
              </a:lnSpc>
            </a:pPr>
            <a:r>
              <a:rPr lang="en-US" b="true" sz="1279" spc="-1">
                <a:solidFill>
                  <a:srgbClr val="262626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SERTANEJA</a:t>
            </a:r>
          </a:p>
        </p:txBody>
      </p:sp>
      <p:sp>
        <p:nvSpPr>
          <p:cNvPr name="Freeform 13" id="13" descr="news icon.png"/>
          <p:cNvSpPr/>
          <p:nvPr/>
        </p:nvSpPr>
        <p:spPr>
          <a:xfrm flipH="false" flipV="false" rot="0">
            <a:off x="1276060" y="3867972"/>
            <a:ext cx="1223868" cy="1223868"/>
          </a:xfrm>
          <a:custGeom>
            <a:avLst/>
            <a:gdLst/>
            <a:ahLst/>
            <a:cxnLst/>
            <a:rect r="r" b="b" t="t" l="l"/>
            <a:pathLst>
              <a:path h="1223868" w="1223868">
                <a:moveTo>
                  <a:pt x="0" y="0"/>
                </a:moveTo>
                <a:lnTo>
                  <a:pt x="1223868" y="0"/>
                </a:lnTo>
                <a:lnTo>
                  <a:pt x="1223868" y="1223868"/>
                </a:lnTo>
                <a:lnTo>
                  <a:pt x="0" y="12238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 descr="variedade icon.png"/>
          <p:cNvSpPr/>
          <p:nvPr/>
        </p:nvSpPr>
        <p:spPr>
          <a:xfrm flipH="false" flipV="false" rot="0">
            <a:off x="7034699" y="3944004"/>
            <a:ext cx="1147836" cy="1147836"/>
          </a:xfrm>
          <a:custGeom>
            <a:avLst/>
            <a:gdLst/>
            <a:ahLst/>
            <a:cxnLst/>
            <a:rect r="r" b="b" t="t" l="l"/>
            <a:pathLst>
              <a:path h="1147836" w="1147836">
                <a:moveTo>
                  <a:pt x="0" y="0"/>
                </a:moveTo>
                <a:lnTo>
                  <a:pt x="1147836" y="0"/>
                </a:lnTo>
                <a:lnTo>
                  <a:pt x="1147836" y="1147836"/>
                </a:lnTo>
                <a:lnTo>
                  <a:pt x="0" y="11478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874162" y="6715912"/>
            <a:ext cx="1576416" cy="18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 spc="0">
                <a:solidFill>
                  <a:srgbClr val="99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LOGO DA RÁDIO</a:t>
            </a:r>
          </a:p>
        </p:txBody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626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02751" y="-16848"/>
            <a:ext cx="11048882" cy="7375129"/>
          </a:xfrm>
          <a:custGeom>
            <a:avLst/>
            <a:gdLst/>
            <a:ahLst/>
            <a:cxnLst/>
            <a:rect r="r" b="b" t="t" l="l"/>
            <a:pathLst>
              <a:path h="7375129" w="11048882">
                <a:moveTo>
                  <a:pt x="0" y="0"/>
                </a:moveTo>
                <a:lnTo>
                  <a:pt x="11048882" y="0"/>
                </a:lnTo>
                <a:lnTo>
                  <a:pt x="11048882" y="7375129"/>
                </a:lnTo>
                <a:lnTo>
                  <a:pt x="0" y="73751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1325952"/>
            <a:ext cx="5715072" cy="49152"/>
            <a:chOff x="0" y="0"/>
            <a:chExt cx="7620096" cy="655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20127" cy="65532"/>
            </a:xfrm>
            <a:custGeom>
              <a:avLst/>
              <a:gdLst/>
              <a:ahLst/>
              <a:cxnLst/>
              <a:rect r="r" b="b" t="t" l="l"/>
              <a:pathLst>
                <a:path h="65532" w="7620127">
                  <a:moveTo>
                    <a:pt x="0" y="0"/>
                  </a:moveTo>
                  <a:lnTo>
                    <a:pt x="7620127" y="0"/>
                  </a:lnTo>
                  <a:lnTo>
                    <a:pt x="7620127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9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0" y="6781824"/>
            <a:ext cx="7467648" cy="49152"/>
            <a:chOff x="0" y="0"/>
            <a:chExt cx="9956864" cy="6553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956927" cy="65532"/>
            </a:xfrm>
            <a:custGeom>
              <a:avLst/>
              <a:gdLst/>
              <a:ahLst/>
              <a:cxnLst/>
              <a:rect r="r" b="b" t="t" l="l"/>
              <a:pathLst>
                <a:path h="65532" w="9956927">
                  <a:moveTo>
                    <a:pt x="0" y="0"/>
                  </a:moveTo>
                  <a:lnTo>
                    <a:pt x="9956927" y="0"/>
                  </a:lnTo>
                  <a:lnTo>
                    <a:pt x="9956927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90000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731520" y="1605730"/>
            <a:ext cx="8290560" cy="2484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Anunciar n</a:t>
            </a: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a [NOME DA EMISSORA] é investir em uma mídia de alta credibilidade, forte identificação local e relacionamento direto com o público. O rádio/TV gera lembrança de marca, reforça posicionamento e influencia decisões de consumo.</a:t>
            </a:r>
          </a:p>
          <a:p>
            <a:pPr algn="just">
              <a:lnSpc>
                <a:spcPts val="2520"/>
              </a:lnSpc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Diferenciais:</a:t>
            </a:r>
          </a:p>
          <a:p>
            <a:pPr algn="just" marL="302261" indent="-151130" lvl="1">
              <a:lnSpc>
                <a:spcPts val="252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Presença local forte</a:t>
            </a:r>
          </a:p>
          <a:p>
            <a:pPr algn="just" marL="302261" indent="-151130" lvl="1">
              <a:lnSpc>
                <a:spcPts val="252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Conteúdo regionalizado</a:t>
            </a:r>
          </a:p>
          <a:p>
            <a:pPr algn="just" marL="302261" indent="-151130" lvl="1">
              <a:lnSpc>
                <a:spcPts val="252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Credibilidade dos comunicadores</a:t>
            </a:r>
          </a:p>
          <a:p>
            <a:pPr algn="just" marL="302261" indent="-151130" lvl="1">
              <a:lnSpc>
                <a:spcPts val="252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Alta frequência de impacto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31520" y="731520"/>
            <a:ext cx="7755107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-1">
                <a:solidFill>
                  <a:srgbClr val="7F7F7F"/>
                </a:solidFill>
                <a:latin typeface="Anton"/>
                <a:ea typeface="Anton"/>
                <a:cs typeface="Anton"/>
                <a:sym typeface="Anton"/>
              </a:rPr>
              <a:t>POR QUE ANUNCIAR NA [NOME DA EMISSORA]?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874162" y="6715912"/>
            <a:ext cx="1576416" cy="18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 spc="0">
                <a:solidFill>
                  <a:srgbClr val="99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LOGO DA RÁDIO</a:t>
            </a:r>
          </a:p>
        </p:txBody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626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02751" y="-16848"/>
            <a:ext cx="11048882" cy="7375129"/>
          </a:xfrm>
          <a:custGeom>
            <a:avLst/>
            <a:gdLst/>
            <a:ahLst/>
            <a:cxnLst/>
            <a:rect r="r" b="b" t="t" l="l"/>
            <a:pathLst>
              <a:path h="7375129" w="11048882">
                <a:moveTo>
                  <a:pt x="0" y="0"/>
                </a:moveTo>
                <a:lnTo>
                  <a:pt x="11048882" y="0"/>
                </a:lnTo>
                <a:lnTo>
                  <a:pt x="11048882" y="7375129"/>
                </a:lnTo>
                <a:lnTo>
                  <a:pt x="0" y="73751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1325952"/>
            <a:ext cx="5715072" cy="49152"/>
            <a:chOff x="0" y="0"/>
            <a:chExt cx="7620096" cy="655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20127" cy="65532"/>
            </a:xfrm>
            <a:custGeom>
              <a:avLst/>
              <a:gdLst/>
              <a:ahLst/>
              <a:cxnLst/>
              <a:rect r="r" b="b" t="t" l="l"/>
              <a:pathLst>
                <a:path h="65532" w="7620127">
                  <a:moveTo>
                    <a:pt x="0" y="0"/>
                  </a:moveTo>
                  <a:lnTo>
                    <a:pt x="7620127" y="0"/>
                  </a:lnTo>
                  <a:lnTo>
                    <a:pt x="7620127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9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0" y="6781824"/>
            <a:ext cx="7467648" cy="49152"/>
            <a:chOff x="0" y="0"/>
            <a:chExt cx="9956864" cy="6553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956927" cy="65532"/>
            </a:xfrm>
            <a:custGeom>
              <a:avLst/>
              <a:gdLst/>
              <a:ahLst/>
              <a:cxnLst/>
              <a:rect r="r" b="b" t="t" l="l"/>
              <a:pathLst>
                <a:path h="65532" w="9956927">
                  <a:moveTo>
                    <a:pt x="0" y="0"/>
                  </a:moveTo>
                  <a:lnTo>
                    <a:pt x="9956927" y="0"/>
                  </a:lnTo>
                  <a:lnTo>
                    <a:pt x="9956927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90000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731520" y="1605730"/>
            <a:ext cx="8290560" cy="342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Oferecemos formatos comerciais flexíveis, que podem ser combinados de acordo com o objetivo de cada campanha:</a:t>
            </a:r>
          </a:p>
          <a:p>
            <a:pPr algn="just" marL="302261" indent="-151130" lvl="1">
              <a:lnSpc>
                <a:spcPts val="252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Spot tradicional</a:t>
            </a:r>
          </a:p>
          <a:p>
            <a:pPr algn="just" marL="302261" indent="-151130" lvl="1">
              <a:lnSpc>
                <a:spcPts val="252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Testemunhal</a:t>
            </a:r>
          </a:p>
          <a:p>
            <a:pPr algn="just" marL="302261" indent="-151130" lvl="1">
              <a:lnSpc>
                <a:spcPts val="252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Merchandising</a:t>
            </a:r>
          </a:p>
          <a:p>
            <a:pPr algn="just" marL="302261" indent="-151130" lvl="1">
              <a:lnSpc>
                <a:spcPts val="252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Cota de programa</a:t>
            </a:r>
          </a:p>
          <a:p>
            <a:pPr algn="just" marL="302261" indent="-151130" lvl="1">
              <a:lnSpc>
                <a:spcPts val="252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Apoio cultural</a:t>
            </a:r>
          </a:p>
          <a:p>
            <a:pPr algn="just" marL="302261" indent="-151130" lvl="1">
              <a:lnSpc>
                <a:spcPts val="252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Projetos especiais</a:t>
            </a:r>
          </a:p>
          <a:p>
            <a:pPr algn="just">
              <a:lnSpc>
                <a:spcPts val="2520"/>
              </a:lnSpc>
            </a:pPr>
          </a:p>
          <a:p>
            <a:pPr algn="just">
              <a:lnSpc>
                <a:spcPts val="2520"/>
              </a:lnSpc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Nosso time comercial está preparado para desenvolver soluções personalizadas para cada anunciante.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31520" y="731520"/>
            <a:ext cx="7755107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-1">
                <a:solidFill>
                  <a:srgbClr val="7F7F7F"/>
                </a:solidFill>
                <a:latin typeface="Anton"/>
                <a:ea typeface="Anton"/>
                <a:cs typeface="Anton"/>
                <a:sym typeface="Anton"/>
              </a:rPr>
              <a:t>FORMATOS COMERCIAIS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874162" y="6715912"/>
            <a:ext cx="1576416" cy="18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 spc="0">
                <a:solidFill>
                  <a:srgbClr val="99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LOGO DA RÁDIO</a:t>
            </a:r>
          </a:p>
        </p:txBody>
      </p: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02751" y="-16848"/>
            <a:ext cx="11080703" cy="7396369"/>
          </a:xfrm>
          <a:custGeom>
            <a:avLst/>
            <a:gdLst/>
            <a:ahLst/>
            <a:cxnLst/>
            <a:rect r="r" b="b" t="t" l="l"/>
            <a:pathLst>
              <a:path h="7396369" w="11080703">
                <a:moveTo>
                  <a:pt x="0" y="0"/>
                </a:moveTo>
                <a:lnTo>
                  <a:pt x="11080703" y="0"/>
                </a:lnTo>
                <a:lnTo>
                  <a:pt x="11080703" y="7396369"/>
                </a:lnTo>
                <a:lnTo>
                  <a:pt x="0" y="73963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1325952"/>
            <a:ext cx="5715072" cy="49152"/>
            <a:chOff x="0" y="0"/>
            <a:chExt cx="7620096" cy="655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20127" cy="65532"/>
            </a:xfrm>
            <a:custGeom>
              <a:avLst/>
              <a:gdLst/>
              <a:ahLst/>
              <a:cxnLst/>
              <a:rect r="r" b="b" t="t" l="l"/>
              <a:pathLst>
                <a:path h="65532" w="7620127">
                  <a:moveTo>
                    <a:pt x="0" y="0"/>
                  </a:moveTo>
                  <a:lnTo>
                    <a:pt x="7620127" y="0"/>
                  </a:lnTo>
                  <a:lnTo>
                    <a:pt x="7620127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90000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731520" y="731520"/>
            <a:ext cx="3652320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-1">
                <a:solidFill>
                  <a:srgbClr val="7F7F7F"/>
                </a:solidFill>
                <a:latin typeface="Anton"/>
                <a:ea typeface="Anton"/>
                <a:cs typeface="Anton"/>
                <a:sym typeface="Anton"/>
              </a:rPr>
              <a:t>TABELA DE PREÇOS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0" y="6781824"/>
            <a:ext cx="7467648" cy="49152"/>
            <a:chOff x="0" y="0"/>
            <a:chExt cx="9956864" cy="6553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956927" cy="65532"/>
            </a:xfrm>
            <a:custGeom>
              <a:avLst/>
              <a:gdLst/>
              <a:ahLst/>
              <a:cxnLst/>
              <a:rect r="r" b="b" t="t" l="l"/>
              <a:pathLst>
                <a:path h="65532" w="9956927">
                  <a:moveTo>
                    <a:pt x="0" y="0"/>
                  </a:moveTo>
                  <a:lnTo>
                    <a:pt x="9956927" y="0"/>
                  </a:lnTo>
                  <a:lnTo>
                    <a:pt x="9956927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90000"/>
            </a:solidFill>
          </p:spPr>
        </p:sp>
      </p:grp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731520" y="2336496"/>
          <a:ext cx="4883415" cy="3538119"/>
        </p:xfrm>
        <a:graphic>
          <a:graphicData uri="http://schemas.openxmlformats.org/drawingml/2006/table">
            <a:tbl>
              <a:tblPr/>
              <a:tblGrid>
                <a:gridCol w="1627709"/>
                <a:gridCol w="1627997"/>
                <a:gridCol w="1627709"/>
              </a:tblGrid>
              <a:tr h="41007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351"/>
                        </a:lnSpc>
                        <a:defRPr/>
                      </a:pPr>
                      <a:r>
                        <a:rPr lang="en-US" b="true" sz="1126" spc="0">
                          <a:solidFill>
                            <a:srgbClr val="545454"/>
                          </a:solidFill>
                          <a:latin typeface=" Avenir Next Arabic Bold"/>
                          <a:ea typeface=" Avenir Next Arabic Bold"/>
                          <a:cs typeface=" Avenir Next Arabic Bold"/>
                          <a:sym typeface=" Avenir Next Arabic Bold"/>
                        </a:rPr>
                        <a:t>FORMATO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34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34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1"/>
                        </a:lnSpc>
                        <a:defRPr/>
                      </a:pPr>
                      <a:r>
                        <a:rPr lang="en-US" b="true" sz="1126" spc="0">
                          <a:solidFill>
                            <a:srgbClr val="545454"/>
                          </a:solidFill>
                          <a:latin typeface=" Avenir Next Arabic Bold"/>
                          <a:ea typeface=" Avenir Next Arabic Bold"/>
                          <a:cs typeface=" Avenir Next Arabic Bold"/>
                          <a:sym typeface=" Avenir Next Arabic Bold"/>
                        </a:rPr>
                        <a:t>FAIXA HORÁRIA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34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34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1351"/>
                        </a:lnSpc>
                        <a:defRPr/>
                      </a:pPr>
                      <a:r>
                        <a:rPr lang="en-US" b="true" sz="1126" spc="0">
                          <a:solidFill>
                            <a:srgbClr val="545454"/>
                          </a:solidFill>
                          <a:latin typeface=" Avenir Next Arabic Bold"/>
                          <a:ea typeface=" Avenir Next Arabic Bold"/>
                          <a:cs typeface=" Avenir Next Arabic Bold"/>
                          <a:sym typeface=" Avenir Next Arabic Bold"/>
                        </a:rPr>
                        <a:t>VALOR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34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34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00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6"/>
                        </a:lnSpc>
                        <a:defRPr/>
                      </a:pPr>
                      <a:r>
                        <a:rPr lang="en-US" sz="1055" spc="0">
                          <a:solidFill>
                            <a:srgbClr val="000000"/>
                          </a:solidFill>
                          <a:latin typeface=" Avenir Next Arabic"/>
                          <a:ea typeface=" Avenir Next Arabic"/>
                          <a:cs typeface=" Avenir Next Arabic"/>
                          <a:sym typeface=" Avenir Next Arabic"/>
                        </a:rPr>
                        <a:t>SPOT 20”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34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6"/>
                        </a:lnSpc>
                        <a:defRPr/>
                      </a:pPr>
                      <a:r>
                        <a:rPr lang="en-US" sz="1055" spc="0">
                          <a:solidFill>
                            <a:srgbClr val="000000"/>
                          </a:solidFill>
                          <a:latin typeface=" Avenir Next Arabic"/>
                          <a:ea typeface=" Avenir Next Arabic"/>
                          <a:cs typeface=" Avenir Next Arabic"/>
                          <a:sym typeface=" Avenir Next Arabic"/>
                        </a:rPr>
                        <a:t>6H À 00H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34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1266"/>
                        </a:lnSpc>
                        <a:defRPr/>
                      </a:pPr>
                      <a:r>
                        <a:rPr lang="en-US" sz="1055" spc="0">
                          <a:solidFill>
                            <a:srgbClr val="000000"/>
                          </a:solidFill>
                          <a:latin typeface=" Avenir Next Arabic"/>
                          <a:ea typeface=" Avenir Next Arabic"/>
                          <a:cs typeface=" Avenir Next Arabic"/>
                          <a:sym typeface=" Avenir Next Arabic"/>
                        </a:rPr>
                        <a:t>R$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34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</a:tr>
              <a:tr h="39100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6"/>
                        </a:lnSpc>
                        <a:defRPr/>
                      </a:pPr>
                      <a:r>
                        <a:rPr lang="en-US" sz="1055" spc="0">
                          <a:solidFill>
                            <a:srgbClr val="000000"/>
                          </a:solidFill>
                          <a:latin typeface=" Avenir Next Arabic"/>
                          <a:ea typeface=" Avenir Next Arabic"/>
                          <a:cs typeface=" Avenir Next Arabic"/>
                          <a:sym typeface=" Avenir Next Arabic"/>
                        </a:rPr>
                        <a:t>SPOT 20”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6"/>
                        </a:lnSpc>
                        <a:defRPr/>
                      </a:pPr>
                      <a:r>
                        <a:rPr lang="en-US" sz="1055" spc="0">
                          <a:solidFill>
                            <a:srgbClr val="000000"/>
                          </a:solidFill>
                          <a:latin typeface=" Avenir Next Arabic"/>
                          <a:ea typeface=" Avenir Next Arabic"/>
                          <a:cs typeface=" Avenir Next Arabic"/>
                          <a:sym typeface=" Avenir Next Arabic"/>
                        </a:rPr>
                        <a:t>7H ÀS 19H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1266"/>
                        </a:lnSpc>
                        <a:defRPr/>
                      </a:pPr>
                      <a:r>
                        <a:rPr lang="en-US" sz="1055" spc="0">
                          <a:solidFill>
                            <a:srgbClr val="000000"/>
                          </a:solidFill>
                          <a:latin typeface=" Avenir Next Arabic"/>
                          <a:ea typeface=" Avenir Next Arabic"/>
                          <a:cs typeface=" Avenir Next Arabic"/>
                          <a:sym typeface=" Avenir Next Arabic"/>
                        </a:rPr>
                        <a:t>R$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00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6"/>
                        </a:lnSpc>
                        <a:defRPr/>
                      </a:pPr>
                      <a:r>
                        <a:rPr lang="en-US" sz="1055" spc="0">
                          <a:solidFill>
                            <a:srgbClr val="000000"/>
                          </a:solidFill>
                          <a:latin typeface=" Avenir Next Arabic"/>
                          <a:ea typeface=" Avenir Next Arabic"/>
                          <a:cs typeface=" Avenir Next Arabic"/>
                          <a:sym typeface=" Avenir Next Arabic"/>
                        </a:rPr>
                        <a:t>SPOT 30”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6"/>
                        </a:lnSpc>
                        <a:defRPr/>
                      </a:pPr>
                      <a:r>
                        <a:rPr lang="en-US" sz="1055" spc="0">
                          <a:solidFill>
                            <a:srgbClr val="000000"/>
                          </a:solidFill>
                          <a:latin typeface=" Avenir Next Arabic"/>
                          <a:ea typeface=" Avenir Next Arabic"/>
                          <a:cs typeface=" Avenir Next Arabic"/>
                          <a:sym typeface=" Avenir Next Arabic"/>
                        </a:rPr>
                        <a:t>6H À 00H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1266"/>
                        </a:lnSpc>
                        <a:defRPr/>
                      </a:pPr>
                      <a:r>
                        <a:rPr lang="en-US" sz="1055" spc="0">
                          <a:solidFill>
                            <a:srgbClr val="000000"/>
                          </a:solidFill>
                          <a:latin typeface=" Avenir Next Arabic"/>
                          <a:ea typeface=" Avenir Next Arabic"/>
                          <a:cs typeface=" Avenir Next Arabic"/>
                          <a:sym typeface=" Avenir Next Arabic"/>
                        </a:rPr>
                        <a:t>R$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</a:tr>
              <a:tr h="39100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6"/>
                        </a:lnSpc>
                        <a:defRPr/>
                      </a:pPr>
                      <a:r>
                        <a:rPr lang="en-US" sz="1055" spc="0">
                          <a:solidFill>
                            <a:srgbClr val="000000"/>
                          </a:solidFill>
                          <a:latin typeface=" Avenir Next Arabic"/>
                          <a:ea typeface=" Avenir Next Arabic"/>
                          <a:cs typeface=" Avenir Next Arabic"/>
                          <a:sym typeface=" Avenir Next Arabic"/>
                        </a:rPr>
                        <a:t>SPOT 30”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6"/>
                        </a:lnSpc>
                        <a:defRPr/>
                      </a:pPr>
                      <a:r>
                        <a:rPr lang="en-US" sz="1055" spc="0">
                          <a:solidFill>
                            <a:srgbClr val="000000"/>
                          </a:solidFill>
                          <a:latin typeface=" Avenir Next Arabic"/>
                          <a:ea typeface=" Avenir Next Arabic"/>
                          <a:cs typeface=" Avenir Next Arabic"/>
                          <a:sym typeface=" Avenir Next Arabic"/>
                        </a:rPr>
                        <a:t>7H ÀS 19H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1266"/>
                        </a:lnSpc>
                        <a:defRPr/>
                      </a:pPr>
                      <a:r>
                        <a:rPr lang="en-US" sz="1055" spc="0">
                          <a:solidFill>
                            <a:srgbClr val="000000"/>
                          </a:solidFill>
                          <a:latin typeface=" Avenir Next Arabic"/>
                          <a:ea typeface=" Avenir Next Arabic"/>
                          <a:cs typeface=" Avenir Next Arabic"/>
                          <a:sym typeface=" Avenir Next Arabic"/>
                        </a:rPr>
                        <a:t>R$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00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6"/>
                        </a:lnSpc>
                        <a:defRPr/>
                      </a:pPr>
                      <a:r>
                        <a:rPr lang="en-US" sz="1055" spc="0">
                          <a:solidFill>
                            <a:srgbClr val="000000"/>
                          </a:solidFill>
                          <a:latin typeface=" Avenir Next Arabic"/>
                          <a:ea typeface=" Avenir Next Arabic"/>
                          <a:cs typeface=" Avenir Next Arabic"/>
                          <a:sym typeface=" Avenir Next Arabic"/>
                        </a:rPr>
                        <a:t>SPOT 1’ 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6"/>
                        </a:lnSpc>
                        <a:defRPr/>
                      </a:pPr>
                      <a:r>
                        <a:rPr lang="en-US" sz="1055" spc="0">
                          <a:solidFill>
                            <a:srgbClr val="000000"/>
                          </a:solidFill>
                          <a:latin typeface=" Avenir Next Arabic"/>
                          <a:ea typeface=" Avenir Next Arabic"/>
                          <a:cs typeface=" Avenir Next Arabic"/>
                          <a:sym typeface=" Avenir Next Arabic"/>
                        </a:rPr>
                        <a:t>6H À 00H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1266"/>
                        </a:lnSpc>
                        <a:defRPr/>
                      </a:pPr>
                      <a:r>
                        <a:rPr lang="en-US" sz="1055" spc="0">
                          <a:solidFill>
                            <a:srgbClr val="000000"/>
                          </a:solidFill>
                          <a:latin typeface=" Avenir Next Arabic"/>
                          <a:ea typeface=" Avenir Next Arabic"/>
                          <a:cs typeface=" Avenir Next Arabic"/>
                          <a:sym typeface=" Avenir Next Arabic"/>
                        </a:rPr>
                        <a:t>R$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</a:tr>
              <a:tr h="39100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6"/>
                        </a:lnSpc>
                        <a:defRPr/>
                      </a:pPr>
                      <a:r>
                        <a:rPr lang="en-US" sz="1055" spc="0">
                          <a:solidFill>
                            <a:srgbClr val="000000"/>
                          </a:solidFill>
                          <a:latin typeface=" Avenir Next Arabic"/>
                          <a:ea typeface=" Avenir Next Arabic"/>
                          <a:cs typeface=" Avenir Next Arabic"/>
                          <a:sym typeface=" Avenir Next Arabic"/>
                        </a:rPr>
                        <a:t>SPOT 1’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6"/>
                        </a:lnSpc>
                        <a:defRPr/>
                      </a:pPr>
                      <a:r>
                        <a:rPr lang="en-US" sz="1055" spc="0">
                          <a:solidFill>
                            <a:srgbClr val="000000"/>
                          </a:solidFill>
                          <a:latin typeface=" Avenir Next Arabic"/>
                          <a:ea typeface=" Avenir Next Arabic"/>
                          <a:cs typeface=" Avenir Next Arabic"/>
                          <a:sym typeface=" Avenir Next Arabic"/>
                        </a:rPr>
                        <a:t>7H ÀS 19H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1266"/>
                        </a:lnSpc>
                        <a:defRPr/>
                      </a:pPr>
                      <a:r>
                        <a:rPr lang="en-US" sz="1055" spc="0">
                          <a:solidFill>
                            <a:srgbClr val="000000"/>
                          </a:solidFill>
                          <a:latin typeface=" Avenir Next Arabic"/>
                          <a:ea typeface=" Avenir Next Arabic"/>
                          <a:cs typeface=" Avenir Next Arabic"/>
                          <a:sym typeface=" Avenir Next Arabic"/>
                        </a:rPr>
                        <a:t>R$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00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6"/>
                        </a:lnSpc>
                        <a:defRPr/>
                      </a:pPr>
                      <a:r>
                        <a:rPr lang="en-US" sz="1055" spc="0">
                          <a:solidFill>
                            <a:srgbClr val="000000"/>
                          </a:solidFill>
                          <a:latin typeface=" Avenir Next Arabic"/>
                          <a:ea typeface=" Avenir Next Arabic"/>
                          <a:cs typeface=" Avenir Next Arabic"/>
                          <a:sym typeface=" Avenir Next Arabic"/>
                        </a:rPr>
                        <a:t>TESTEMUNHAL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78"/>
                        </a:lnSpc>
                        <a:defRPr/>
                      </a:pP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1266"/>
                        </a:lnSpc>
                        <a:defRPr/>
                      </a:pPr>
                      <a:r>
                        <a:rPr lang="en-US" sz="1055" spc="0">
                          <a:solidFill>
                            <a:srgbClr val="000000"/>
                          </a:solidFill>
                          <a:latin typeface=" Avenir Next Arabic"/>
                          <a:ea typeface=" Avenir Next Arabic"/>
                          <a:cs typeface=" Avenir Next Arabic"/>
                          <a:sym typeface=" Avenir Next Arabic"/>
                        </a:rPr>
                        <a:t>R$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</a:tr>
              <a:tr h="39100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78"/>
                        </a:lnSpc>
                        <a:defRPr/>
                      </a:pP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34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78"/>
                        </a:lnSpc>
                        <a:defRPr/>
                      </a:pP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34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1266"/>
                        </a:lnSpc>
                        <a:defRPr/>
                      </a:pPr>
                      <a:r>
                        <a:rPr lang="en-US" sz="1055" spc="0">
                          <a:solidFill>
                            <a:srgbClr val="000000"/>
                          </a:solidFill>
                          <a:latin typeface=" Avenir Next Arabic"/>
                          <a:ea typeface=" Avenir Next Arabic"/>
                          <a:cs typeface=" Avenir Next Arabic"/>
                          <a:sym typeface=" Avenir Next Arabic"/>
                        </a:rPr>
                        <a:t>R$</a:t>
                      </a:r>
                      <a:endParaRPr lang="en-US" sz="1100"/>
                    </a:p>
                  </a:txBody>
                  <a:tcPr marL="67874" marR="67874" marT="67874" marB="67874" anchor="ctr">
                    <a:lnL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5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34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7874162" y="6715912"/>
            <a:ext cx="1576416" cy="18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 spc="0">
                <a:solidFill>
                  <a:srgbClr val="99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LOGO DA RÁDIO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31520" y="1636956"/>
            <a:ext cx="8290560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400" spc="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Os val</a:t>
            </a:r>
            <a:r>
              <a:rPr lang="en-US" sz="1400" spc="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ores de veiculação são organizados de acordo com o formato, duração e faixa horária, permitindo estratégias alinhadas ao objetivo da campanha.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31520" y="6174105"/>
            <a:ext cx="8290560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40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Observação:</a:t>
            </a:r>
          </a:p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400" spc="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Val</a:t>
            </a:r>
            <a:r>
              <a:rPr lang="en-US" sz="1400" spc="0">
                <a:solidFill>
                  <a:srgbClr val="000000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ores sujeitos a negociação conforme período, volume e formato da ação.</a:t>
            </a:r>
          </a:p>
        </p:txBody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DAGpTw_WSxM</dc:identifier>
  <dcterms:modified xsi:type="dcterms:W3CDTF">2011-08-01T06:04:30Z</dcterms:modified>
  <cp:revision>1</cp:revision>
  <dc:title>Modelo de Mídia Kit - Amirt.ppt</dc:title>
</cp:coreProperties>
</file>